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9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4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7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3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944629-8934-4F58-96AF-96493879B0B4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D004EE-898A-4C3B-AA1C-7BF521B9944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ravila.kz/koap-rk-201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Административные ПРАВОНАРУШЕНИЯ, посягающие на общественный порядок и нравственность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Преподаватель : </a:t>
            </a:r>
            <a:r>
              <a:rPr lang="ru-RU" dirty="0" err="1" smtClean="0"/>
              <a:t>Тусупова</a:t>
            </a:r>
            <a:r>
              <a:rPr lang="ru-RU" smtClean="0"/>
              <a:t> А.Ж.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24" y="-54446"/>
            <a:ext cx="9720072" cy="1499616"/>
          </a:xfrm>
        </p:spPr>
        <p:txBody>
          <a:bodyPr>
            <a:noAutofit/>
          </a:bodyPr>
          <a:lstStyle/>
          <a:p>
            <a:r>
              <a:rPr lang="ru-RU" sz="3200" b="1" dirty="0"/>
              <a:t>Статья 439. Заведомо ложная информация о факте коррупционного правонарушения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823" y="1053078"/>
            <a:ext cx="9720073" cy="3139440"/>
          </a:xfrm>
        </p:spPr>
        <p:txBody>
          <a:bodyPr/>
          <a:lstStyle/>
          <a:p>
            <a:pPr fontAlgn="base"/>
            <a:r>
              <a:rPr lang="ru-RU" b="1" dirty="0" smtClean="0"/>
              <a:t>Повторно </a:t>
            </a:r>
            <a:r>
              <a:rPr lang="ru-RU" dirty="0" smtClean="0"/>
              <a:t>в течение года после наложения административного взыскания, -</a:t>
            </a:r>
          </a:p>
          <a:p>
            <a:pPr fontAlgn="base"/>
            <a:r>
              <a:rPr lang="ru-RU" dirty="0" smtClean="0"/>
              <a:t>Сообщение </a:t>
            </a:r>
            <a:r>
              <a:rPr lang="ru-RU" dirty="0"/>
              <a:t>органу, ведущему борьбу с коррупцией, заведомо ложной информации о факте </a:t>
            </a:r>
            <a:r>
              <a:rPr lang="ru-RU" b="1" dirty="0" smtClean="0"/>
              <a:t>коррупционного правонарушения</a:t>
            </a:r>
            <a:r>
              <a:rPr lang="ru-RU" dirty="0"/>
              <a:t> -</a:t>
            </a:r>
          </a:p>
          <a:p>
            <a:pPr fontAlgn="base"/>
            <a:r>
              <a:rPr lang="ru-RU" dirty="0"/>
              <a:t>влечет предупреждение либо </a:t>
            </a:r>
            <a:r>
              <a:rPr lang="ru-RU" b="1" dirty="0"/>
              <a:t>штраф</a:t>
            </a:r>
            <a:r>
              <a:rPr lang="ru-RU" dirty="0"/>
              <a:t> на физических лиц </a:t>
            </a:r>
            <a:r>
              <a:rPr lang="ru-RU" b="1" dirty="0"/>
              <a:t>в размере двадцати месячных расчетных показателей</a:t>
            </a:r>
            <a:r>
              <a:rPr lang="ru-RU" b="1" dirty="0" smtClean="0"/>
              <a:t>.</a:t>
            </a:r>
          </a:p>
          <a:p>
            <a:pPr fontAlgn="base"/>
            <a:r>
              <a:rPr lang="ru-RU" dirty="0" smtClean="0"/>
              <a:t>влечет </a:t>
            </a:r>
            <a:r>
              <a:rPr lang="ru-RU" dirty="0"/>
              <a:t>штраф на физических лиц в размере </a:t>
            </a:r>
            <a:r>
              <a:rPr lang="ru-RU" b="1" dirty="0"/>
              <a:t>сорока месячных расчетных показателей.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2" y="3800426"/>
            <a:ext cx="5201220" cy="2923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" y="3800426"/>
            <a:ext cx="5211629" cy="2923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0"/>
            <a:ext cx="9720072" cy="1499616"/>
          </a:xfrm>
        </p:spPr>
        <p:txBody>
          <a:bodyPr>
            <a:noAutofit/>
          </a:bodyPr>
          <a:lstStyle/>
          <a:p>
            <a:r>
              <a:rPr lang="ru-RU" sz="2800" b="1" dirty="0"/>
              <a:t>Статья 440. Распитие алкогольных напитков или появление в общественных местах в состоянии опьянения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0" y="1164336"/>
            <a:ext cx="5546978" cy="5334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Распитие алкогольных напитков на улицах и в других общественных местах, кроме организаций торговли и общественного питания, в которых продажа алкогольных напитков на разлив разрешена местным исполнительным органом, или появление в общественных местах в состоянии опьянения, оскорбляющем человеческое достоинство и общественную нравственность, -</a:t>
            </a:r>
          </a:p>
          <a:p>
            <a:pPr fontAlgn="base"/>
            <a:r>
              <a:rPr lang="ru-RU" dirty="0"/>
              <a:t>влечет </a:t>
            </a:r>
            <a:r>
              <a:rPr lang="ru-RU" b="1" dirty="0"/>
              <a:t>штраф</a:t>
            </a:r>
            <a:r>
              <a:rPr lang="ru-RU" dirty="0"/>
              <a:t> в размере </a:t>
            </a:r>
            <a:r>
              <a:rPr lang="ru-RU" b="1" dirty="0"/>
              <a:t>пяти </a:t>
            </a:r>
            <a:r>
              <a:rPr lang="ru-RU" b="1" dirty="0" smtClean="0"/>
              <a:t>месячных расчетных показателей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b="1" dirty="0"/>
              <a:t>П</a:t>
            </a:r>
            <a:r>
              <a:rPr lang="ru-RU" b="1" dirty="0" smtClean="0"/>
              <a:t>овторно</a:t>
            </a:r>
            <a:r>
              <a:rPr lang="ru-RU" dirty="0" smtClean="0"/>
              <a:t> </a:t>
            </a:r>
            <a:r>
              <a:rPr lang="ru-RU" dirty="0"/>
              <a:t>в течение года после наложения административного взыскания, -</a:t>
            </a:r>
          </a:p>
          <a:p>
            <a:pPr fontAlgn="base"/>
            <a:r>
              <a:rPr lang="ru-RU" dirty="0"/>
              <a:t>влекут </a:t>
            </a:r>
            <a:r>
              <a:rPr lang="ru-RU" b="1" dirty="0"/>
              <a:t>штраф </a:t>
            </a:r>
            <a:r>
              <a:rPr lang="ru-RU" dirty="0"/>
              <a:t>в размере </a:t>
            </a:r>
            <a:r>
              <a:rPr lang="ru-RU" b="1" dirty="0"/>
              <a:t>десяти месячных расчетных показателей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410638"/>
            <a:ext cx="5958840" cy="308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07" y="1276572"/>
            <a:ext cx="2246302" cy="213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2" y="1276572"/>
            <a:ext cx="2933012" cy="213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41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398924"/>
            <a:ext cx="9720072" cy="1499616"/>
          </a:xfrm>
        </p:spPr>
        <p:txBody>
          <a:bodyPr>
            <a:noAutofit/>
          </a:bodyPr>
          <a:lstStyle/>
          <a:p>
            <a:r>
              <a:rPr lang="ru-RU" sz="3200" b="1" dirty="0"/>
              <a:t>Статья 441. Нарушение запрета потребления табачных изделий в отдельных </a:t>
            </a:r>
            <a:r>
              <a:rPr lang="ru-RU" sz="3200" b="1" dirty="0" smtClean="0"/>
              <a:t>общественных</a:t>
            </a:r>
            <a:r>
              <a:rPr lang="ru-RU" sz="3200" b="1" dirty="0"/>
              <a:t> </a:t>
            </a:r>
            <a:r>
              <a:rPr lang="ru-RU" sz="3200" b="1" dirty="0" smtClean="0"/>
              <a:t>местах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5880" y="1587765"/>
            <a:ext cx="4255009" cy="4289203"/>
          </a:xfrm>
        </p:spPr>
        <p:txBody>
          <a:bodyPr>
            <a:normAutofit/>
          </a:bodyPr>
          <a:lstStyle/>
          <a:p>
            <a:r>
              <a:rPr lang="ru-RU" dirty="0" smtClean="0"/>
              <a:t>Нарушение работодателем законодательства  РК предусматривающего выделение специальных мест для потребления табачных изделий, а также непринятие мер к лицам, потребляющим табачные изделия в не определенных для этого специальных местах- </a:t>
            </a:r>
          </a:p>
          <a:p>
            <a:r>
              <a:rPr lang="ru-RU" dirty="0" smtClean="0"/>
              <a:t>Влекут штраф на должностных лиц в размере 10 МРП</a:t>
            </a:r>
          </a:p>
          <a:p>
            <a:r>
              <a:rPr lang="ru-RU" dirty="0" smtClean="0"/>
              <a:t>На юридических лиц – 40 МРП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690676"/>
            <a:ext cx="4157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Влечет штраф в размере - 3 МРП</a:t>
            </a:r>
          </a:p>
          <a:p>
            <a:r>
              <a:rPr lang="ru-RU" sz="2000" b="1" dirty="0" smtClean="0"/>
              <a:t>При повторном совершении – 6 МРП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898540"/>
            <a:ext cx="7054088" cy="3605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3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95072"/>
            <a:ext cx="9720072" cy="1499616"/>
          </a:xfrm>
        </p:spPr>
        <p:txBody>
          <a:bodyPr>
            <a:noAutofit/>
          </a:bodyPr>
          <a:lstStyle/>
          <a:p>
            <a:r>
              <a:rPr lang="ru-RU" sz="2800" b="1" dirty="0"/>
              <a:t>Статья 442.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078736"/>
            <a:ext cx="10631424" cy="518160"/>
          </a:xfrm>
        </p:spPr>
        <p:txBody>
          <a:bodyPr/>
          <a:lstStyle/>
          <a:p>
            <a:r>
              <a:rPr lang="ru-RU" dirty="0" smtClean="0"/>
              <a:t>Максимальное наказание: Штраф на законных представителей в размере - </a:t>
            </a:r>
            <a:r>
              <a:rPr lang="ru-RU" b="1" dirty="0" smtClean="0"/>
              <a:t>15 МРП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2851554"/>
            <a:ext cx="3889248" cy="290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4" y="2596896"/>
            <a:ext cx="6079236" cy="341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6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2" y="22250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Статья 444. Участие, вовлечение или допуск к азартным играм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19" y="5859780"/>
            <a:ext cx="9720073" cy="762000"/>
          </a:xfrm>
        </p:spPr>
        <p:txBody>
          <a:bodyPr/>
          <a:lstStyle/>
          <a:p>
            <a:r>
              <a:rPr lang="ru-RU" b="1" dirty="0" smtClean="0"/>
              <a:t>Штраф</a:t>
            </a:r>
            <a:r>
              <a:rPr lang="ru-RU" dirty="0" smtClean="0"/>
              <a:t> физ. Лиц в размере </a:t>
            </a:r>
            <a:r>
              <a:rPr lang="ru-RU" b="1" dirty="0" smtClean="0"/>
              <a:t>200 МРП с конфискацией </a:t>
            </a:r>
            <a:r>
              <a:rPr lang="ru-RU" dirty="0" smtClean="0"/>
              <a:t>игральных принадлежностей, денег, вещей и иных ценностей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64" y="3753612"/>
            <a:ext cx="3172968" cy="211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57" y="2019680"/>
            <a:ext cx="4907471" cy="327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64" y="1459230"/>
            <a:ext cx="4162737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7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207264"/>
            <a:ext cx="10814304" cy="149961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Статья 450. Предоставление помещений заведомо для занятия проституцией или сводничества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72" y="4913376"/>
            <a:ext cx="10972800" cy="206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Влечет </a:t>
            </a:r>
            <a:r>
              <a:rPr lang="ru-RU" b="1" dirty="0" smtClean="0"/>
              <a:t>штраф </a:t>
            </a:r>
            <a:r>
              <a:rPr lang="ru-RU" dirty="0" smtClean="0"/>
              <a:t>на физ. Лиц в </a:t>
            </a:r>
            <a:r>
              <a:rPr lang="ru-RU" dirty="0" err="1" smtClean="0"/>
              <a:t>рзмере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100 МРП</a:t>
            </a:r>
          </a:p>
          <a:p>
            <a:r>
              <a:rPr lang="ru-RU" dirty="0" smtClean="0"/>
              <a:t>На должностных лиц, субъектов малого предпринимательства – </a:t>
            </a:r>
            <a:r>
              <a:rPr lang="ru-RU" b="1" dirty="0" smtClean="0"/>
              <a:t>100 МРП</a:t>
            </a:r>
          </a:p>
          <a:p>
            <a:r>
              <a:rPr lang="ru-RU" dirty="0" smtClean="0"/>
              <a:t>Среднее предпринимательство </a:t>
            </a:r>
            <a:r>
              <a:rPr lang="ru-RU" b="1" dirty="0" smtClean="0"/>
              <a:t>– 300 МРП</a:t>
            </a:r>
          </a:p>
          <a:p>
            <a:r>
              <a:rPr lang="ru-RU" dirty="0" smtClean="0"/>
              <a:t>Крупное предпринимательство – </a:t>
            </a:r>
            <a:r>
              <a:rPr lang="ru-RU" b="1" dirty="0" smtClean="0"/>
              <a:t>1000 МРП</a:t>
            </a:r>
            <a:r>
              <a:rPr lang="ru-RU" dirty="0" smtClean="0"/>
              <a:t>, </a:t>
            </a:r>
            <a:r>
              <a:rPr lang="ru-RU" b="1" dirty="0" smtClean="0"/>
              <a:t>с приостановлением их деятельности</a:t>
            </a:r>
            <a:r>
              <a:rPr lang="ru-RU" dirty="0" smtClean="0"/>
              <a:t> или отдельных видов деятельности на срок </a:t>
            </a:r>
            <a:r>
              <a:rPr lang="ru-RU" b="1" dirty="0" smtClean="0"/>
              <a:t>до 3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598486"/>
            <a:ext cx="8644128" cy="3186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9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2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3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6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20" y="56083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Административные ПРАВОНАРУШЕНИЯ, посягающие на общественный порядок и нравственность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0" y="2590800"/>
            <a:ext cx="5734072" cy="3236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96" y="2590800"/>
            <a:ext cx="6060416" cy="323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месячный</a:t>
            </a:r>
            <a:r>
              <a:rPr lang="ru-RU" b="1" dirty="0"/>
              <a:t> расчетный показатель.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5" y="1817116"/>
            <a:ext cx="3721609" cy="4023360"/>
          </a:xfrm>
        </p:spPr>
        <p:txBody>
          <a:bodyPr>
            <a:normAutofit/>
          </a:bodyPr>
          <a:lstStyle/>
          <a:p>
            <a:r>
              <a:rPr lang="ru-RU" b="1" dirty="0">
                <a:hlinkClick r:id="rId2"/>
              </a:rPr>
              <a:t>КОДЕКСОМ РЕСПУБЛИКИ КАЗАХСТАН ОБ АДМИНИСТРАТИВНЫХ ПРАВОНАРУШЕНИЯХ</a:t>
            </a:r>
            <a:r>
              <a:rPr lang="ru-RU" b="1" dirty="0"/>
              <a:t> с изменениями и дополнениями по состоянию на 01.01.2018 г.)</a:t>
            </a:r>
            <a:endParaRPr lang="ru-RU" dirty="0"/>
          </a:p>
          <a:p>
            <a:r>
              <a:rPr lang="ru-RU" b="1" dirty="0"/>
              <a:t>МРП – месячный расчетный показатель.</a:t>
            </a:r>
            <a:br>
              <a:rPr lang="ru-RU" b="1" dirty="0"/>
            </a:br>
            <a:r>
              <a:rPr lang="ru-RU" b="1" dirty="0"/>
              <a:t>1 МРП в 2018 </a:t>
            </a:r>
            <a:r>
              <a:rPr lang="ru-RU" b="1" dirty="0" smtClean="0"/>
              <a:t>году – </a:t>
            </a:r>
            <a:r>
              <a:rPr lang="ru-RU" b="1" i="1" u="sng" dirty="0" smtClean="0"/>
              <a:t>2405</a:t>
            </a:r>
            <a:r>
              <a:rPr lang="ru-RU" b="1" i="1" u="sng" dirty="0"/>
              <a:t> тенге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3" y="1817116"/>
            <a:ext cx="6035040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434.Мелкое хулиганство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98" y="2084832"/>
            <a:ext cx="7159885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66688" y="208483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Мелкое хулиганство, то есть нецензурная брань в общественных местах, оскорбительное приставание к физическим лицам, осквернение жилых помещений, загрязнение мест общего пользования, парков, скверов, в том числе выброс коммунальных отходов в неустановленных местах, и другие подобные действия, выражающие неуважение к окружающим, нарушающие общественный порядок и спокойствие физических лиц, -</a:t>
            </a:r>
          </a:p>
          <a:p>
            <a:endParaRPr lang="ru-RU" dirty="0"/>
          </a:p>
          <a:p>
            <a:r>
              <a:rPr lang="ru-RU" b="1" dirty="0"/>
              <a:t>влечет штраф </a:t>
            </a:r>
            <a:r>
              <a:rPr lang="ru-RU" dirty="0"/>
              <a:t>в размере пяти месячных расчетных показателей либо административный </a:t>
            </a:r>
            <a:r>
              <a:rPr lang="ru-RU" b="1" dirty="0"/>
              <a:t>арест на срок до десяти суток</a:t>
            </a:r>
            <a:r>
              <a:rPr lang="ru-RU" b="1" dirty="0" smtClean="0"/>
              <a:t>.</a:t>
            </a:r>
          </a:p>
          <a:p>
            <a:pPr fontAlgn="base"/>
            <a:r>
              <a:rPr lang="ru-RU" dirty="0"/>
              <a:t>С</a:t>
            </a:r>
            <a:r>
              <a:rPr lang="ru-RU" dirty="0" smtClean="0"/>
              <a:t>овершенные </a:t>
            </a:r>
            <a:r>
              <a:rPr lang="ru-RU" b="1" dirty="0"/>
              <a:t>повторно в течение года </a:t>
            </a:r>
            <a:r>
              <a:rPr lang="ru-RU" dirty="0"/>
              <a:t>после наложения административного взыскания, -</a:t>
            </a:r>
          </a:p>
          <a:p>
            <a:pPr fontAlgn="base"/>
            <a:r>
              <a:rPr lang="ru-RU" dirty="0"/>
              <a:t>влекут административный </a:t>
            </a:r>
            <a:r>
              <a:rPr lang="ru-RU" b="1" dirty="0"/>
              <a:t>арест на срок до пятнадцати суток.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77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113026"/>
            <a:ext cx="11070336" cy="1499616"/>
          </a:xfrm>
        </p:spPr>
        <p:txBody>
          <a:bodyPr>
            <a:noAutofit/>
          </a:bodyPr>
          <a:lstStyle/>
          <a:p>
            <a:r>
              <a:rPr lang="ru-RU" sz="3600" b="1" dirty="0"/>
              <a:t>Статья 434-1. Нарушение правил поведения на </a:t>
            </a:r>
            <a:r>
              <a:rPr lang="ru-RU" sz="3600" b="1" dirty="0" err="1" smtClean="0"/>
              <a:t>массовых,культурно</a:t>
            </a:r>
            <a:r>
              <a:rPr lang="ru-RU" sz="3600" b="1" dirty="0" smtClean="0"/>
              <a:t>-массовых </a:t>
            </a:r>
            <a:r>
              <a:rPr lang="ru-RU" sz="3600" b="1" dirty="0"/>
              <a:t>мероприятиях физическими лицами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1" y="1722370"/>
            <a:ext cx="6812277" cy="524535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П</a:t>
            </a:r>
            <a:r>
              <a:rPr lang="ru-RU" dirty="0" smtClean="0"/>
              <a:t>ронос </a:t>
            </a:r>
            <a:r>
              <a:rPr lang="ru-RU" dirty="0"/>
              <a:t>в места проведения </a:t>
            </a:r>
            <a:r>
              <a:rPr lang="ru-RU" dirty="0" smtClean="0"/>
              <a:t>культурно-массовых </a:t>
            </a:r>
            <a:r>
              <a:rPr lang="ru-RU" dirty="0"/>
              <a:t>мероприятий алкогольной </a:t>
            </a:r>
            <a:r>
              <a:rPr lang="ru-RU" dirty="0" smtClean="0"/>
              <a:t>продукции, </a:t>
            </a:r>
            <a:r>
              <a:rPr lang="ru-RU" dirty="0"/>
              <a:t>пиротехнических изделий и иных предметов, использование которых может представлять угрозу жизни и здоровью людей либо причинить материальный ущерб </a:t>
            </a:r>
            <a:endParaRPr lang="ru-RU" dirty="0" smtClean="0"/>
          </a:p>
          <a:p>
            <a:pPr fontAlgn="base"/>
            <a:r>
              <a:rPr lang="ru-RU" dirty="0" smtClean="0"/>
              <a:t>использования </a:t>
            </a:r>
            <a:r>
              <a:rPr lang="ru-RU" dirty="0"/>
              <a:t>плакатов, </a:t>
            </a:r>
            <a:r>
              <a:rPr lang="ru-RU" dirty="0" err="1" smtClean="0"/>
              <a:t>эмблем,иных</a:t>
            </a:r>
            <a:r>
              <a:rPr lang="ru-RU" dirty="0" smtClean="0"/>
              <a:t> </a:t>
            </a:r>
            <a:r>
              <a:rPr lang="ru-RU" dirty="0"/>
              <a:t>визуальных предметов, направленных на разжигание социальной, расовой, национальной, </a:t>
            </a:r>
            <a:r>
              <a:rPr lang="ru-RU" dirty="0" smtClean="0"/>
              <a:t>религиозной розни, </a:t>
            </a:r>
            <a:r>
              <a:rPr lang="ru-RU" dirty="0"/>
              <a:t>а равно ущемляющих права физических лиц во время проведения </a:t>
            </a:r>
            <a:r>
              <a:rPr lang="ru-RU" dirty="0" smtClean="0"/>
              <a:t>культурно-массовых </a:t>
            </a:r>
            <a:r>
              <a:rPr lang="ru-RU" dirty="0"/>
              <a:t>мероприятий, если эти действия не содержат признаков уголовно наказуемого деяния, </a:t>
            </a:r>
            <a:r>
              <a:rPr lang="ru-RU" dirty="0" smtClean="0"/>
              <a:t>влечет </a:t>
            </a:r>
            <a:r>
              <a:rPr lang="ru-RU" b="1" dirty="0"/>
              <a:t>штраф </a:t>
            </a:r>
            <a:r>
              <a:rPr lang="ru-RU" dirty="0"/>
              <a:t>на физических лиц в </a:t>
            </a:r>
            <a:r>
              <a:rPr lang="ru-RU" b="1" dirty="0"/>
              <a:t>размере двадцати месячных расчетных показателей</a:t>
            </a:r>
            <a:r>
              <a:rPr lang="ru-RU" b="1" dirty="0" smtClean="0"/>
              <a:t>.</a:t>
            </a:r>
            <a:endParaRPr lang="ru-RU" b="1" dirty="0"/>
          </a:p>
          <a:p>
            <a:pPr fontAlgn="base"/>
            <a:r>
              <a:rPr lang="ru-RU" b="1" dirty="0"/>
              <a:t>П</a:t>
            </a:r>
            <a:r>
              <a:rPr lang="ru-RU" b="1" dirty="0" smtClean="0"/>
              <a:t>овторно</a:t>
            </a:r>
            <a:r>
              <a:rPr lang="ru-RU" dirty="0" smtClean="0"/>
              <a:t> </a:t>
            </a:r>
            <a:r>
              <a:rPr lang="ru-RU" dirty="0"/>
              <a:t>в течение года после наложения административного взыскания, -</a:t>
            </a:r>
          </a:p>
          <a:p>
            <a:pPr fontAlgn="base"/>
            <a:r>
              <a:rPr lang="ru-RU" dirty="0"/>
              <a:t>влечет </a:t>
            </a:r>
            <a:r>
              <a:rPr lang="ru-RU" b="1" dirty="0"/>
              <a:t>штраф </a:t>
            </a:r>
            <a:r>
              <a:rPr lang="ru-RU" dirty="0"/>
              <a:t>на физических лиц в размере </a:t>
            </a:r>
            <a:r>
              <a:rPr lang="ru-RU" b="1" dirty="0"/>
              <a:t>сорока месячных расчетных показателей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7" y="3848117"/>
            <a:ext cx="5132832" cy="288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5" y="1517685"/>
            <a:ext cx="5132833" cy="242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6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97" y="31699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Статья 435</a:t>
            </a:r>
            <a:r>
              <a:rPr lang="ru-RU" b="1" dirty="0"/>
              <a:t>. Хулиганство, совершенное несовершеннолетним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1" y="3733078"/>
            <a:ext cx="4973492" cy="279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3733078"/>
            <a:ext cx="5870448" cy="279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68941" y="1897680"/>
            <a:ext cx="10240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Мелкое хулиганство или хулиганство, предусмотренное частью первой статьи 293 Уголовного кодекса Республики Казахстан, совершенное несовершеннолетним в </a:t>
            </a:r>
            <a:r>
              <a:rPr lang="ru-RU" b="1" dirty="0"/>
              <a:t>возрасте от четырнадцати до шестнадцати лет, -</a:t>
            </a:r>
          </a:p>
          <a:p>
            <a:endParaRPr lang="ru-RU" dirty="0"/>
          </a:p>
          <a:p>
            <a:r>
              <a:rPr lang="ru-RU" dirty="0"/>
              <a:t>влечет </a:t>
            </a:r>
            <a:r>
              <a:rPr lang="ru-RU" b="1" dirty="0"/>
              <a:t>штраф на родителей или лиц, их заменяющих</a:t>
            </a:r>
            <a:r>
              <a:rPr lang="ru-RU" dirty="0"/>
              <a:t>, в размере </a:t>
            </a:r>
            <a:r>
              <a:rPr lang="ru-RU" b="1" dirty="0"/>
              <a:t>семи месячных расчетных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38376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6" y="182880"/>
            <a:ext cx="9720072" cy="1499616"/>
          </a:xfrm>
        </p:spPr>
        <p:txBody>
          <a:bodyPr>
            <a:noAutofit/>
          </a:bodyPr>
          <a:lstStyle/>
          <a:p>
            <a:r>
              <a:rPr lang="ru-RU" sz="2800" b="1" dirty="0"/>
              <a:t>Статья 436. Стрельба из огнестрельного, газового, пневматического, метательного и электрического оружия, применение пиротехнических изделий в населенных пунктах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" y="1672181"/>
            <a:ext cx="5169408" cy="260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3868199"/>
            <a:ext cx="5157216" cy="289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998464" y="1672181"/>
            <a:ext cx="61935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Стрельба из огнестрельного, газового, электрического (за исключением случаев самообороны), пневматического и метательного оружия в населенных пунктах и в не отведенных для этого местах </a:t>
            </a:r>
            <a:r>
              <a:rPr lang="ru-RU" sz="2000" dirty="0" smtClean="0"/>
              <a:t>-</a:t>
            </a:r>
            <a:endParaRPr lang="ru-RU" sz="2000" dirty="0"/>
          </a:p>
          <a:p>
            <a:r>
              <a:rPr lang="ru-RU" sz="2000" dirty="0"/>
              <a:t>влечет </a:t>
            </a:r>
            <a:r>
              <a:rPr lang="ru-RU" sz="2000" b="1" dirty="0"/>
              <a:t>штраф в размере двадцати месячных расчетных показателей с конфискацией оружия.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4389122"/>
            <a:ext cx="6498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Применение пиротехнических изделий в населенных пунктах и в не отведенных для этого местах, нарушающее покой физических лиц, установленный порядок и не повлекшее причинение крупного материального ущерба, </a:t>
            </a:r>
            <a:r>
              <a:rPr lang="ru-RU" sz="2000" dirty="0" smtClean="0"/>
              <a:t>-</a:t>
            </a:r>
            <a:endParaRPr lang="ru-RU" sz="2000" dirty="0"/>
          </a:p>
          <a:p>
            <a:r>
              <a:rPr lang="ru-RU" sz="2000" dirty="0"/>
              <a:t>влечет </a:t>
            </a:r>
            <a:r>
              <a:rPr lang="ru-RU" sz="2000" b="1" dirty="0"/>
              <a:t>штраф в размере двадцати месячных расчетных показателей с конфискацией пиротехнических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39539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0"/>
            <a:ext cx="9720072" cy="1499616"/>
          </a:xfrm>
        </p:spPr>
        <p:txBody>
          <a:bodyPr>
            <a:normAutofit/>
          </a:bodyPr>
          <a:lstStyle/>
          <a:p>
            <a:r>
              <a:rPr lang="ru-RU" sz="3600" b="1" dirty="0"/>
              <a:t>Статья 437. Нарушение тишины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5" y="1152144"/>
            <a:ext cx="5827777" cy="5358384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/>
              <a:t>Нарушение тишины в ночное время (</a:t>
            </a:r>
            <a:r>
              <a:rPr lang="ru-RU" sz="2000" b="1" dirty="0"/>
              <a:t>с 23 до 6 часов утра</a:t>
            </a:r>
            <a:r>
              <a:rPr lang="ru-RU" sz="2000" dirty="0"/>
              <a:t>), в том числе проведение в жилых помещениях и вне их сопровождаемых шумом работ, не связанных с неотложной необходимостью, препятствующее нормальному отдыху и спокойствию физических лиц, -</a:t>
            </a:r>
          </a:p>
          <a:p>
            <a:pPr fontAlgn="base"/>
            <a:r>
              <a:rPr lang="ru-RU" sz="2000" dirty="0"/>
              <a:t>влечет </a:t>
            </a:r>
            <a:r>
              <a:rPr lang="ru-RU" sz="2000" b="1" dirty="0"/>
              <a:t>штраф </a:t>
            </a:r>
            <a:r>
              <a:rPr lang="ru-RU" sz="2000" dirty="0" smtClean="0"/>
              <a:t>на: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физических </a:t>
            </a:r>
            <a:r>
              <a:rPr lang="ru-RU" sz="2000" dirty="0"/>
              <a:t>лиц в размере </a:t>
            </a:r>
            <a:r>
              <a:rPr lang="ru-RU" sz="2000" b="1" dirty="0"/>
              <a:t>пяти</a:t>
            </a:r>
            <a:r>
              <a:rPr lang="ru-RU" sz="2000" dirty="0"/>
              <a:t>, </a:t>
            </a:r>
            <a:endParaRPr lang="ru-RU" sz="20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ru-RU" sz="2000" dirty="0"/>
              <a:t>субъектов малого предпринимательства или некоммерческие организации - </a:t>
            </a:r>
            <a:r>
              <a:rPr lang="ru-RU" sz="2000" b="1" dirty="0"/>
              <a:t>в размере десяти</a:t>
            </a:r>
            <a:r>
              <a:rPr lang="ru-RU" sz="2000" dirty="0"/>
              <a:t>, </a:t>
            </a:r>
            <a:endParaRPr lang="ru-RU" sz="20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ru-RU" sz="2000" dirty="0"/>
              <a:t>субъектов среднего предпринимательства - в размере </a:t>
            </a:r>
            <a:r>
              <a:rPr lang="ru-RU" sz="2000" b="1" dirty="0"/>
              <a:t>пятнадцати, </a:t>
            </a:r>
            <a:endParaRPr lang="ru-RU" sz="2000" b="1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ru-RU" sz="2000" dirty="0"/>
              <a:t>субъектов крупного предпринимательства - в размере </a:t>
            </a:r>
            <a:r>
              <a:rPr lang="ru-RU" sz="2000" b="1" dirty="0"/>
              <a:t>пятидесяти месячных расчетных показателей.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908304"/>
            <a:ext cx="4279392" cy="28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3831336"/>
            <a:ext cx="4362467" cy="280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5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38" y="456057"/>
            <a:ext cx="9720072" cy="1499616"/>
          </a:xfrm>
        </p:spPr>
        <p:txBody>
          <a:bodyPr>
            <a:normAutofit/>
          </a:bodyPr>
          <a:lstStyle/>
          <a:p>
            <a:r>
              <a:rPr lang="ru-RU" sz="3200" b="1" dirty="0"/>
              <a:t>Статья 438. Заведомо ложный вызов специальных служб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4505" y="1463040"/>
            <a:ext cx="4432555" cy="53949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Заведомо ложный вызов органов государственной противопожарной службы, полиции, скорой медицинской помощи, аварийных служб -</a:t>
            </a:r>
          </a:p>
          <a:p>
            <a:pPr fontAlgn="base"/>
            <a:r>
              <a:rPr lang="ru-RU" dirty="0"/>
              <a:t>влечет </a:t>
            </a:r>
            <a:r>
              <a:rPr lang="ru-RU" b="1" dirty="0"/>
              <a:t>штраф </a:t>
            </a:r>
            <a:r>
              <a:rPr lang="ru-RU" dirty="0"/>
              <a:t>на физических лиц в размере </a:t>
            </a:r>
            <a:r>
              <a:rPr lang="ru-RU" b="1" dirty="0"/>
              <a:t>тридцати месячных расчетных показателей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fontAlgn="base"/>
            <a:r>
              <a:rPr lang="ru-RU" dirty="0" smtClean="0"/>
              <a:t>Совершенные </a:t>
            </a:r>
            <a:r>
              <a:rPr lang="ru-RU" b="1" dirty="0"/>
              <a:t>повторно в течение года </a:t>
            </a:r>
            <a:r>
              <a:rPr lang="ru-RU" dirty="0"/>
              <a:t>после наложения административного взыскания либо совершенные в период ликвидации аварии, пожаров, последствий стихийных бедствий, -</a:t>
            </a:r>
          </a:p>
          <a:p>
            <a:pPr fontAlgn="base"/>
            <a:r>
              <a:rPr lang="ru-RU" dirty="0"/>
              <a:t>влекут </a:t>
            </a:r>
            <a:r>
              <a:rPr lang="ru-RU" b="1" dirty="0"/>
              <a:t>штраф </a:t>
            </a:r>
            <a:r>
              <a:rPr lang="ru-RU" dirty="0"/>
              <a:t>на физических лиц в размере </a:t>
            </a:r>
            <a:r>
              <a:rPr lang="ru-RU" b="1" dirty="0"/>
              <a:t>шестидесяти месячных расчетных показателей.</a:t>
            </a:r>
          </a:p>
          <a:p>
            <a:pPr fontAlgn="base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8" y="1955673"/>
            <a:ext cx="7027359" cy="420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2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2457</TotalTime>
  <Words>827</Words>
  <Application>Microsoft Office PowerPoint</Application>
  <PresentationFormat>Произвольный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Административные ПРАВОНАРУШЕНИЯ, посягающие на общественный порядок и нравственность </vt:lpstr>
      <vt:lpstr>Административные ПРАВОНАРУШЕНИЯ, посягающие на общественный порядок и нравственность </vt:lpstr>
      <vt:lpstr>месячный расчетный показатель. </vt:lpstr>
      <vt:lpstr>Статья 434.Мелкое хулиганство</vt:lpstr>
      <vt:lpstr>Статья 434-1. Нарушение правил поведения на массовых,культурно-массовых мероприятиях физическими лицами</vt:lpstr>
      <vt:lpstr>Статья 435. Хулиганство, совершенное несовершеннолетним</vt:lpstr>
      <vt:lpstr>Статья 436. Стрельба из огнестрельного, газового, пневматического, метательного и электрического оружия, применение пиротехнических изделий в населенных пунктах</vt:lpstr>
      <vt:lpstr>Статья 437. Нарушение тишины</vt:lpstr>
      <vt:lpstr>Статья 438. Заведомо ложный вызов специальных служб</vt:lpstr>
      <vt:lpstr>Статья 439. Заведомо ложная информация о факте коррупционного правонарушения</vt:lpstr>
      <vt:lpstr>Статья 440. Распитие алкогольных напитков или появление в общественных местах в состоянии опьянения</vt:lpstr>
      <vt:lpstr>Статья 441. Нарушение запрета потребления табачных изделий в отдельных общественных местах</vt:lpstr>
      <vt:lpstr>Статья 442. Нахождение в ночное время несовершеннолетних в развлекательных заведениях или вне жилища без сопровождения законных представителей</vt:lpstr>
      <vt:lpstr>Статья 444. Участие, вовлечение или допуск к азартным играм</vt:lpstr>
      <vt:lpstr>Статья 450. Предоставление помещений заведомо для занятия проституцией или сводничества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Мустафа Санжар</dc:title>
  <dc:creator>Acer</dc:creator>
  <cp:lastModifiedBy>Almagul</cp:lastModifiedBy>
  <cp:revision>19</cp:revision>
  <dcterms:created xsi:type="dcterms:W3CDTF">2018-04-18T21:33:59Z</dcterms:created>
  <dcterms:modified xsi:type="dcterms:W3CDTF">2019-05-19T10:37:39Z</dcterms:modified>
</cp:coreProperties>
</file>